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DA0AC-413F-4171-9006-4D33F5BFDF40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C94A1-4046-4E57-B1FD-FC3059038A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45A859-2A62-44C4-B582-ABEBAC5C242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187295-D5A5-407C-A6A1-DC7A7EBF7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effectLst/>
                <a:latin typeface="Book Antiqua" pitchFamily="18" charset="0"/>
              </a:rPr>
              <a:t>Learning About a Culture Different from Our Own</a:t>
            </a:r>
            <a:endParaRPr lang="en-US" sz="3600" b="1" i="1" dirty="0">
              <a:effectLst/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i="1" dirty="0" smtClean="0">
                <a:latin typeface="Book Antiqua" pitchFamily="18" charset="0"/>
              </a:rPr>
              <a:t>Purpose </a:t>
            </a:r>
          </a:p>
          <a:p>
            <a:pPr>
              <a:buNone/>
            </a:pPr>
            <a:endParaRPr lang="en-US" sz="28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800" b="1" i="1" dirty="0" smtClean="0">
                <a:latin typeface="Book Antiqua" pitchFamily="18" charset="0"/>
              </a:rPr>
              <a:t>We choose to be culturally literate.  </a:t>
            </a:r>
          </a:p>
          <a:p>
            <a:pPr>
              <a:buNone/>
            </a:pPr>
            <a:r>
              <a:rPr lang="en-US" sz="2800" b="1" i="1" dirty="0" smtClean="0">
                <a:latin typeface="Book Antiqua" pitchFamily="18" charset="0"/>
              </a:rPr>
              <a:t>We want to be multicultural people.</a:t>
            </a:r>
          </a:p>
          <a:p>
            <a:pPr>
              <a:buNone/>
            </a:pPr>
            <a:r>
              <a:rPr lang="en-US" sz="2800" b="1" i="1" dirty="0" smtClean="0">
                <a:latin typeface="Book Antiqua" pitchFamily="18" charset="0"/>
              </a:rPr>
              <a:t>We want our students to be multicultural people.</a:t>
            </a:r>
          </a:p>
          <a:p>
            <a:pPr>
              <a:buNone/>
            </a:pPr>
            <a:r>
              <a:rPr lang="en-US" sz="2800" b="1" i="1" dirty="0" smtClean="0">
                <a:latin typeface="Book Antiqua" pitchFamily="18" charset="0"/>
              </a:rPr>
              <a:t>We are articulate about who we are</a:t>
            </a:r>
          </a:p>
          <a:p>
            <a:pPr>
              <a:buNone/>
            </a:pPr>
            <a:endParaRPr lang="en-US" sz="28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ook Antiqua" pitchFamily="18" charset="0"/>
              </a:rPr>
              <a:t>20-30 Minute Quick Write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Book Antiqua" pitchFamily="18" charset="0"/>
              </a:rPr>
              <a:t>Describe your cultural self.  Who are you? What are your characteristics of culture?  Refer back to seven characteristics </a:t>
            </a:r>
            <a:r>
              <a:rPr lang="en-US" sz="2800" b="1" smtClean="0">
                <a:latin typeface="Book Antiqua" pitchFamily="18" charset="0"/>
              </a:rPr>
              <a:t>of culture.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Book Antiqua" pitchFamily="18" charset="0"/>
              </a:rPr>
              <a:t>Seven Characteristics of Culture</a:t>
            </a:r>
            <a:endParaRPr lang="en-US" sz="3600" b="1" i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latin typeface="Book Antiqua" pitchFamily="18" charset="0"/>
              </a:rPr>
              <a:t>History</a:t>
            </a:r>
          </a:p>
          <a:p>
            <a:pPr algn="ctr"/>
            <a:endParaRPr lang="en-US" b="1" i="1" dirty="0">
              <a:latin typeface="Book Antiqua" pitchFamily="18" charset="0"/>
            </a:endParaRPr>
          </a:p>
        </p:txBody>
      </p:sp>
      <p:pic>
        <p:nvPicPr>
          <p:cNvPr id="1026" name="Picture 2" descr="C:\Documents and Settings\willkay\Local Settings\Temporary Internet Files\Content.IE5\FPNX7PAA\MC9002122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1"/>
            <a:ext cx="60960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Book Antiqua" pitchFamily="18" charset="0"/>
              </a:rPr>
              <a:t>Seven Characteristics of Culture</a:t>
            </a:r>
            <a:endParaRPr lang="en-US" sz="3600" b="1" i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latin typeface="Book Antiqua" pitchFamily="18" charset="0"/>
              </a:rPr>
              <a:t>Ways of Knowing</a:t>
            </a:r>
          </a:p>
          <a:p>
            <a:pPr>
              <a:buNone/>
            </a:pPr>
            <a:endParaRPr lang="en-US" b="1" i="1" dirty="0" smtClean="0">
              <a:latin typeface="Book Antiqua" pitchFamily="18" charset="0"/>
            </a:endParaRPr>
          </a:p>
          <a:p>
            <a:pPr>
              <a:buNone/>
            </a:pPr>
            <a:endParaRPr lang="en-US" b="1" i="1" dirty="0">
              <a:latin typeface="Book Antiqua" pitchFamily="18" charset="0"/>
            </a:endParaRPr>
          </a:p>
        </p:txBody>
      </p:sp>
      <p:pic>
        <p:nvPicPr>
          <p:cNvPr id="2057" name="Picture 9" descr="C:\Documents and Settings\willkay\Local Settings\Temporary Internet Files\Content.IE5\FPNX7PAA\MP9004031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9800"/>
            <a:ext cx="3048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latin typeface="Book Antiqua" pitchFamily="18" charset="0"/>
              </a:rPr>
              <a:t>Seven Characteristics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latin typeface="Book Antiqua" pitchFamily="18" charset="0"/>
              </a:rPr>
              <a:t>Traditions, customs, spirituality</a:t>
            </a:r>
          </a:p>
          <a:p>
            <a:pPr>
              <a:buNone/>
            </a:pPr>
            <a:endParaRPr lang="en-US" b="1" i="1" dirty="0">
              <a:latin typeface="Book Antiqua" pitchFamily="18" charset="0"/>
            </a:endParaRPr>
          </a:p>
        </p:txBody>
      </p:sp>
      <p:pic>
        <p:nvPicPr>
          <p:cNvPr id="3074" name="Picture 2" descr="C:\Documents and Settings\willkay\Local Settings\Temporary Internet Files\Content.IE5\FPNX7PAA\MC9000205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82188"/>
            <a:ext cx="3276600" cy="3594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latin typeface="Book Antiqua" pitchFamily="18" charset="0"/>
              </a:rPr>
              <a:t>Seven Characteristics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r>
              <a:rPr lang="en-US" b="1" i="1" dirty="0" smtClean="0">
                <a:latin typeface="Book Antiqua" pitchFamily="18" charset="0"/>
              </a:rPr>
              <a:t>Relationship to U.S. dominant culture</a:t>
            </a:r>
          </a:p>
          <a:p>
            <a:pPr>
              <a:buNone/>
            </a:pPr>
            <a:endParaRPr lang="en-US" b="1" i="1" dirty="0" smtClean="0">
              <a:latin typeface="Book Antiqua" pitchFamily="18" charset="0"/>
            </a:endParaRPr>
          </a:p>
          <a:p>
            <a:pPr>
              <a:buNone/>
            </a:pPr>
            <a:endParaRPr lang="en-US" b="1" i="1" dirty="0" smtClean="0">
              <a:latin typeface="Book Antiqua" pitchFamily="18" charset="0"/>
            </a:endParaRPr>
          </a:p>
          <a:p>
            <a:pPr>
              <a:buNone/>
            </a:pPr>
            <a:endParaRPr lang="en-US" b="1" i="1" dirty="0" smtClean="0">
              <a:latin typeface="Book Antiqua" pitchFamily="18" charset="0"/>
            </a:endParaRPr>
          </a:p>
          <a:p>
            <a:pPr>
              <a:buNone/>
            </a:pPr>
            <a:endParaRPr lang="en-US" b="1" dirty="0">
              <a:latin typeface="Book Antiqua" pitchFamily="18" charset="0"/>
            </a:endParaRPr>
          </a:p>
        </p:txBody>
      </p:sp>
      <p:pic>
        <p:nvPicPr>
          <p:cNvPr id="4098" name="Picture 2" descr="C:\Documents and Settings\willkay\Local Settings\Temporary Internet Files\Content.IE5\FPNX7PAA\MC9000223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0"/>
            <a:ext cx="250507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latin typeface="Book Antiqua" pitchFamily="18" charset="0"/>
              </a:rPr>
              <a:t>Seven Characteristics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latin typeface="Book Antiqua" pitchFamily="18" charset="0"/>
              </a:rPr>
              <a:t>Unique skills and </a:t>
            </a:r>
          </a:p>
          <a:p>
            <a:pPr>
              <a:buNone/>
            </a:pPr>
            <a:r>
              <a:rPr lang="en-US" b="1" i="1" dirty="0" smtClean="0">
                <a:latin typeface="Book Antiqua" pitchFamily="18" charset="0"/>
              </a:rPr>
              <a:t>behavior</a:t>
            </a:r>
            <a:endParaRPr lang="en-US" b="1" i="1" dirty="0">
              <a:latin typeface="Book Antiqua" pitchFamily="18" charset="0"/>
            </a:endParaRPr>
          </a:p>
        </p:txBody>
      </p:sp>
      <p:pic>
        <p:nvPicPr>
          <p:cNvPr id="5122" name="Picture 2" descr="C:\Documents and Settings\willkay\Local Settings\Temporary Internet Files\Content.IE5\JIBMLBI8\MP9003873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3276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Book Antiqua" pitchFamily="18" charset="0"/>
              </a:rPr>
              <a:t>Seven Characteristics of Culture</a:t>
            </a:r>
            <a:endParaRPr lang="en-US" sz="3600" b="1" i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latin typeface="Book Antiqua" pitchFamily="18" charset="0"/>
              </a:rPr>
              <a:t>Cognitive style</a:t>
            </a:r>
          </a:p>
          <a:p>
            <a:pPr>
              <a:buNone/>
            </a:pPr>
            <a:endParaRPr lang="en-US" b="1" i="1" dirty="0">
              <a:latin typeface="Book Antiqua" pitchFamily="18" charset="0"/>
            </a:endParaRPr>
          </a:p>
        </p:txBody>
      </p:sp>
      <p:pic>
        <p:nvPicPr>
          <p:cNvPr id="6146" name="Picture 2" descr="C:\Documents and Settings\willkay\Local Settings\Temporary Internet Files\Content.IE5\JIBMLBI8\MC9004411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6664392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latin typeface="Book Antiqua" pitchFamily="18" charset="0"/>
              </a:rPr>
              <a:t>Seven Characteristics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latin typeface="Book Antiqua" pitchFamily="18" charset="0"/>
              </a:rPr>
              <a:t>Language and Communication</a:t>
            </a:r>
          </a:p>
          <a:p>
            <a:pPr>
              <a:buNone/>
            </a:pPr>
            <a:r>
              <a:rPr lang="en-US" sz="2400" u="sng" dirty="0" smtClean="0">
                <a:latin typeface="Book Antiqua" pitchFamily="18" charset="0"/>
              </a:rPr>
              <a:t>Cherokee</a:t>
            </a:r>
            <a:r>
              <a:rPr lang="en-US" sz="2400" dirty="0" smtClean="0">
                <a:latin typeface="Book Antiqua" pitchFamily="18" charset="0"/>
              </a:rPr>
              <a:t>:  One (Un) </a:t>
            </a:r>
            <a:r>
              <a:rPr lang="en-US" sz="2400" dirty="0" err="1" smtClean="0">
                <a:latin typeface="Book Antiqua" pitchFamily="18" charset="0"/>
              </a:rPr>
              <a:t>Sagwu</a:t>
            </a:r>
            <a:r>
              <a:rPr lang="en-US" sz="2400" dirty="0" smtClean="0">
                <a:latin typeface="Book Antiqua" pitchFamily="18" charset="0"/>
              </a:rPr>
              <a:t> Two (</a:t>
            </a:r>
            <a:r>
              <a:rPr lang="en-US" sz="2400" dirty="0" err="1" smtClean="0">
                <a:latin typeface="Book Antiqua" pitchFamily="18" charset="0"/>
              </a:rPr>
              <a:t>Deux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Ta'li</a:t>
            </a:r>
            <a:r>
              <a:rPr lang="en-US" sz="2400" dirty="0" smtClean="0">
                <a:latin typeface="Book Antiqua" pitchFamily="18" charset="0"/>
              </a:rPr>
              <a:t> Three (</a:t>
            </a:r>
            <a:r>
              <a:rPr lang="en-US" sz="2400" dirty="0" err="1" smtClean="0">
                <a:latin typeface="Book Antiqua" pitchFamily="18" charset="0"/>
              </a:rPr>
              <a:t>Trois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Tso'i</a:t>
            </a:r>
            <a:r>
              <a:rPr lang="en-US" sz="2400" dirty="0" smtClean="0">
                <a:latin typeface="Book Antiqua" pitchFamily="18" charset="0"/>
              </a:rPr>
              <a:t> Four (</a:t>
            </a:r>
            <a:r>
              <a:rPr lang="en-US" sz="2400" dirty="0" err="1" smtClean="0">
                <a:latin typeface="Book Antiqua" pitchFamily="18" charset="0"/>
              </a:rPr>
              <a:t>Quatre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Nvgi</a:t>
            </a:r>
            <a:r>
              <a:rPr lang="en-US" sz="2400" dirty="0" smtClean="0">
                <a:latin typeface="Book Antiqua" pitchFamily="18" charset="0"/>
              </a:rPr>
              <a:t> Five (</a:t>
            </a:r>
            <a:r>
              <a:rPr lang="en-US" sz="2400" dirty="0" err="1" smtClean="0">
                <a:latin typeface="Book Antiqua" pitchFamily="18" charset="0"/>
              </a:rPr>
              <a:t>Cinq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Hisgi</a:t>
            </a:r>
            <a:r>
              <a:rPr lang="en-US" sz="2400" dirty="0" smtClean="0">
                <a:latin typeface="Book Antiqua" pitchFamily="18" charset="0"/>
              </a:rPr>
              <a:t> Man (</a:t>
            </a:r>
            <a:r>
              <a:rPr lang="en-US" sz="2400" dirty="0" err="1" smtClean="0">
                <a:latin typeface="Book Antiqua" pitchFamily="18" charset="0"/>
              </a:rPr>
              <a:t>Homme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Asgaya</a:t>
            </a:r>
            <a:r>
              <a:rPr lang="en-US" sz="2400" dirty="0" smtClean="0">
                <a:latin typeface="Book Antiqua" pitchFamily="18" charset="0"/>
              </a:rPr>
              <a:t> Woman (Femme) </a:t>
            </a:r>
            <a:r>
              <a:rPr lang="en-US" sz="2400" dirty="0" err="1" smtClean="0">
                <a:latin typeface="Book Antiqua" pitchFamily="18" charset="0"/>
              </a:rPr>
              <a:t>Agehya</a:t>
            </a:r>
            <a:r>
              <a:rPr lang="en-US" sz="2400" dirty="0" smtClean="0">
                <a:latin typeface="Book Antiqua" pitchFamily="18" charset="0"/>
              </a:rPr>
              <a:t> Dog (</a:t>
            </a:r>
            <a:r>
              <a:rPr lang="en-US" sz="2400" dirty="0" err="1" smtClean="0">
                <a:latin typeface="Book Antiqua" pitchFamily="18" charset="0"/>
              </a:rPr>
              <a:t>Chien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Gihli</a:t>
            </a:r>
            <a:r>
              <a:rPr lang="en-US" sz="2400" dirty="0" smtClean="0">
                <a:latin typeface="Book Antiqua" pitchFamily="18" charset="0"/>
              </a:rPr>
              <a:t> Sun (Soleil) </a:t>
            </a:r>
            <a:r>
              <a:rPr lang="en-US" sz="2400" dirty="0" err="1" smtClean="0">
                <a:latin typeface="Book Antiqua" pitchFamily="18" charset="0"/>
              </a:rPr>
              <a:t>Nvda</a:t>
            </a:r>
            <a:r>
              <a:rPr lang="en-US" sz="2400" dirty="0" smtClean="0">
                <a:latin typeface="Book Antiqua" pitchFamily="18" charset="0"/>
              </a:rPr>
              <a:t> Moon (Lune) </a:t>
            </a:r>
            <a:r>
              <a:rPr lang="en-US" sz="2400" dirty="0" err="1" smtClean="0">
                <a:latin typeface="Book Antiqua" pitchFamily="18" charset="0"/>
              </a:rPr>
              <a:t>Nvda</a:t>
            </a:r>
            <a:r>
              <a:rPr lang="en-US" sz="2400" dirty="0" smtClean="0">
                <a:latin typeface="Book Antiqua" pitchFamily="18" charset="0"/>
              </a:rPr>
              <a:t> Water (Eau) </a:t>
            </a:r>
            <a:r>
              <a:rPr lang="en-US" sz="2400" dirty="0" err="1" smtClean="0">
                <a:latin typeface="Book Antiqua" pitchFamily="18" charset="0"/>
              </a:rPr>
              <a:t>Ama</a:t>
            </a:r>
            <a:endParaRPr lang="en-US" sz="2400" dirty="0" smtClean="0">
              <a:latin typeface="Book Antiqua" pitchFamily="18" charset="0"/>
            </a:endParaRPr>
          </a:p>
          <a:p>
            <a:endParaRPr lang="en-US" sz="2400" b="1" i="1" dirty="0" smtClean="0">
              <a:latin typeface="Book Antiqua" pitchFamily="18" charset="0"/>
            </a:endParaRPr>
          </a:p>
          <a:p>
            <a:r>
              <a:rPr lang="en-US" sz="2400" b="1" i="1" dirty="0" smtClean="0">
                <a:latin typeface="Book Antiqua" pitchFamily="18" charset="0"/>
              </a:rPr>
              <a:t>70+ other Native American languages!</a:t>
            </a:r>
            <a:endParaRPr lang="en-US" sz="24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latin typeface="Book Antiqua" pitchFamily="18" charset="0"/>
              </a:rPr>
              <a:t>Identity Issues for the American Indian</a:t>
            </a:r>
            <a:endParaRPr lang="en-US" sz="3600" b="1" i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i="1" dirty="0" smtClean="0">
                <a:latin typeface="Book Antiqua" pitchFamily="18" charset="0"/>
              </a:rPr>
              <a:t>Changing identification to some other racial category</a:t>
            </a:r>
          </a:p>
          <a:p>
            <a:r>
              <a:rPr lang="en-US" sz="2400" b="1" i="1" dirty="0" smtClean="0">
                <a:latin typeface="Book Antiqua" pitchFamily="18" charset="0"/>
              </a:rPr>
              <a:t>Being generically “Indian” discounts a specific culture</a:t>
            </a:r>
          </a:p>
          <a:p>
            <a:r>
              <a:rPr lang="en-US" sz="2400" b="1" i="1" dirty="0" smtClean="0">
                <a:latin typeface="Book Antiqua" pitchFamily="18" charset="0"/>
              </a:rPr>
              <a:t>Individualism and capitalism are alienating to traditional cultural values and ways</a:t>
            </a:r>
          </a:p>
          <a:p>
            <a:r>
              <a:rPr lang="en-US" sz="2400" b="1" i="1" dirty="0" smtClean="0">
                <a:latin typeface="Book Antiqua" pitchFamily="18" charset="0"/>
              </a:rPr>
              <a:t>Alcoholism, suicide, and homicide are leading causes of death</a:t>
            </a:r>
          </a:p>
          <a:p>
            <a:r>
              <a:rPr lang="en-US" sz="2400" b="1" i="1" dirty="0" smtClean="0">
                <a:latin typeface="Book Antiqua" pitchFamily="18" charset="0"/>
              </a:rPr>
              <a:t>Static and museum nature for “people of the past”</a:t>
            </a:r>
          </a:p>
          <a:p>
            <a:r>
              <a:rPr lang="en-US" sz="2400" b="1" i="1" dirty="0" smtClean="0">
                <a:latin typeface="Book Antiqua" pitchFamily="18" charset="0"/>
              </a:rPr>
              <a:t>Invisible contemporary images </a:t>
            </a:r>
          </a:p>
          <a:p>
            <a:endParaRPr lang="en-US" sz="24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198</TotalTime>
  <Words>241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Learning About a Culture Different from Our Own</vt:lpstr>
      <vt:lpstr>Seven Characteristics of Culture</vt:lpstr>
      <vt:lpstr>Seven Characteristics of Culture</vt:lpstr>
      <vt:lpstr>Seven Characteristics of Culture</vt:lpstr>
      <vt:lpstr>Seven Characteristics of Culture</vt:lpstr>
      <vt:lpstr>Seven Characteristics of Culture</vt:lpstr>
      <vt:lpstr>Seven Characteristics of Culture</vt:lpstr>
      <vt:lpstr>Seven Characteristics of Culture</vt:lpstr>
      <vt:lpstr>Identity Issues for the American Indian</vt:lpstr>
      <vt:lpstr>20-30 Minute Quick Write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willkay</dc:creator>
  <cp:lastModifiedBy>willkay</cp:lastModifiedBy>
  <cp:revision>24</cp:revision>
  <dcterms:created xsi:type="dcterms:W3CDTF">2011-03-25T16:39:19Z</dcterms:created>
  <dcterms:modified xsi:type="dcterms:W3CDTF">2013-08-01T13:56:36Z</dcterms:modified>
</cp:coreProperties>
</file>