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2" r:id="rId8"/>
    <p:sldId id="267" r:id="rId9"/>
    <p:sldId id="268" r:id="rId10"/>
    <p:sldId id="263" r:id="rId11"/>
    <p:sldId id="265" r:id="rId12"/>
    <p:sldId id="261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DF12-6F72-4133-9804-A9D596E26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teaching 2021-2022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B68BA-8B02-4CCD-9C1B-7E4F6B45E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96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31B4F-373E-4DEE-B3D6-D834A762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working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38B06-52DD-416A-8AED-B761DA84F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there early; on-time is late </a:t>
            </a:r>
          </a:p>
          <a:p>
            <a:r>
              <a:rPr lang="en-US" dirty="0"/>
              <a:t>all materials ready day before</a:t>
            </a:r>
          </a:p>
          <a:p>
            <a:r>
              <a:rPr lang="en-US" dirty="0"/>
              <a:t>Advanced lesson planning target:  Thursday before lessons start on Monday</a:t>
            </a:r>
          </a:p>
          <a:p>
            <a:r>
              <a:rPr lang="en-US" dirty="0"/>
              <a:t>Cannot use just bullet points in plan book like mentor</a:t>
            </a:r>
          </a:p>
          <a:p>
            <a:r>
              <a:rPr lang="en-US" dirty="0"/>
              <a:t>Abbreviated lesson plan format in handbook</a:t>
            </a:r>
          </a:p>
        </p:txBody>
      </p:sp>
    </p:spTree>
    <p:extLst>
      <p:ext uri="{BB962C8B-B14F-4D97-AF65-F5344CB8AC3E}">
        <p14:creationId xmlns:p14="http://schemas.microsoft.com/office/powerpoint/2010/main" val="362189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D6861-F274-496D-902D-B5F7DAFE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B203-4223-40CA-9C6B-0C572543C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and documentation of student teaching experience </a:t>
            </a:r>
          </a:p>
          <a:p>
            <a:r>
              <a:rPr lang="en-US" dirty="0"/>
              <a:t>Emailed to supervisor by Sunday at midnight</a:t>
            </a:r>
          </a:p>
          <a:p>
            <a:r>
              <a:rPr lang="en-US" dirty="0"/>
              <a:t>2-3 pages in length following prompts in handbook</a:t>
            </a:r>
          </a:p>
          <a:p>
            <a:r>
              <a:rPr lang="en-US" dirty="0"/>
              <a:t>Depth of reflection; time for questions </a:t>
            </a:r>
          </a:p>
          <a:p>
            <a:r>
              <a:rPr lang="en-US" dirty="0"/>
              <a:t>Special reflection prompts for some weeks</a:t>
            </a:r>
          </a:p>
        </p:txBody>
      </p:sp>
    </p:spTree>
    <p:extLst>
      <p:ext uri="{BB962C8B-B14F-4D97-AF65-F5344CB8AC3E}">
        <p14:creationId xmlns:p14="http://schemas.microsoft.com/office/powerpoint/2010/main" val="218738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DF4C2-0396-4C8E-BD63-C8700D25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Paperwork:  All on SFS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1DFF9-B942-4582-96A9-0EB21490B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Mentor Teacher:</a:t>
            </a:r>
          </a:p>
          <a:p>
            <a:pPr lvl="1"/>
            <a:r>
              <a:rPr lang="en-US" dirty="0"/>
              <a:t>Lesson Observations: 2 by mentor</a:t>
            </a:r>
          </a:p>
          <a:p>
            <a:pPr lvl="1"/>
            <a:r>
              <a:rPr lang="en-US" dirty="0"/>
              <a:t>Evaluations:  early (first ¾ weeks) and final (end); SPED separate</a:t>
            </a:r>
          </a:p>
          <a:p>
            <a:r>
              <a:rPr lang="en-US" dirty="0"/>
              <a:t>Candidate:</a:t>
            </a:r>
          </a:p>
          <a:p>
            <a:pPr lvl="1"/>
            <a:r>
              <a:rPr lang="en-US" dirty="0"/>
              <a:t>Video reflection (due by week 6)</a:t>
            </a:r>
          </a:p>
          <a:p>
            <a:pPr lvl="1"/>
            <a:r>
              <a:rPr lang="en-US" dirty="0"/>
              <a:t>Interdisciplinary Unit (series of lesson plans taught)</a:t>
            </a:r>
          </a:p>
          <a:p>
            <a:pPr lvl="1"/>
            <a:r>
              <a:rPr lang="en-US" dirty="0"/>
              <a:t>Assessment Project (formative and summative assessments in throughout unit)</a:t>
            </a:r>
          </a:p>
          <a:p>
            <a:pPr lvl="1"/>
            <a:r>
              <a:rPr lang="en-US" dirty="0"/>
              <a:t>Uploaded and scored to SFS one week before DPT 3 presentation</a:t>
            </a:r>
          </a:p>
          <a:p>
            <a:pPr lvl="1"/>
            <a:r>
              <a:rPr lang="en-US" dirty="0"/>
              <a:t>Guidelines in handbook (copy available on education.hanover.edu) </a:t>
            </a:r>
          </a:p>
          <a:p>
            <a:pPr lvl="1"/>
            <a:r>
              <a:rPr lang="en-US" dirty="0"/>
              <a:t>General template-specific to each discipline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23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A732-85D7-4609-A69C-15461B0A1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Professionalism: no excuses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3F267-0411-4620-A40A-42B197B6E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Dress:  Business Casual (school dress code and faculty days)</a:t>
            </a:r>
          </a:p>
          <a:p>
            <a:r>
              <a:rPr lang="en-US" dirty="0"/>
              <a:t>What happens on campus (home) stays on campus (home)</a:t>
            </a:r>
          </a:p>
          <a:p>
            <a:r>
              <a:rPr lang="en-US" dirty="0"/>
              <a:t>Positivity and energy-want to be there</a:t>
            </a:r>
          </a:p>
          <a:p>
            <a:r>
              <a:rPr lang="en-US" dirty="0"/>
              <a:t>Words and actions </a:t>
            </a:r>
          </a:p>
        </p:txBody>
      </p:sp>
    </p:spTree>
    <p:extLst>
      <p:ext uri="{BB962C8B-B14F-4D97-AF65-F5344CB8AC3E}">
        <p14:creationId xmlns:p14="http://schemas.microsoft.com/office/powerpoint/2010/main" val="379843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708F5-C34B-42C8-BEB7-77B6DAE6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F0D5-2E00-4E66-B073-3185807D7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Wayne Township (Garden City):  July 26</a:t>
            </a:r>
          </a:p>
          <a:p>
            <a:r>
              <a:rPr lang="en-US" dirty="0"/>
              <a:t>Washington Township (Willow Lake and North Central): August 2</a:t>
            </a:r>
          </a:p>
          <a:p>
            <a:r>
              <a:rPr lang="en-US" dirty="0"/>
              <a:t>Jennings County (Hayden, JCHS):  August 4</a:t>
            </a:r>
          </a:p>
          <a:p>
            <a:r>
              <a:rPr lang="en-US" dirty="0"/>
              <a:t>Madison (Lydia, Anderson, Jr High, HS):  August 9 </a:t>
            </a:r>
          </a:p>
        </p:txBody>
      </p:sp>
    </p:spTree>
    <p:extLst>
      <p:ext uri="{BB962C8B-B14F-4D97-AF65-F5344CB8AC3E}">
        <p14:creationId xmlns:p14="http://schemas.microsoft.com/office/powerpoint/2010/main" val="415287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21AB-3D81-4A64-8B4E-3F8B27B3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be completed before you start: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968B1-3939-4768-A0FE-F6F88CB7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 </a:t>
            </a:r>
            <a:r>
              <a:rPr lang="en-US"/>
              <a:t>vaccine??? </a:t>
            </a:r>
            <a:endParaRPr lang="en-US" dirty="0"/>
          </a:p>
          <a:p>
            <a:r>
              <a:rPr lang="en-US" dirty="0"/>
              <a:t>Campus housing arrangements</a:t>
            </a:r>
          </a:p>
          <a:p>
            <a:pPr lvl="1"/>
            <a:r>
              <a:rPr lang="en-US" dirty="0"/>
              <a:t>Food service </a:t>
            </a:r>
          </a:p>
          <a:p>
            <a:r>
              <a:rPr lang="en-US" dirty="0"/>
              <a:t>Background checks and other essential paperwork (Washington </a:t>
            </a:r>
            <a:r>
              <a:rPr lang="en-US" dirty="0" err="1"/>
              <a:t>twn</a:t>
            </a:r>
            <a:r>
              <a:rPr lang="en-US" dirty="0"/>
              <a:t>)</a:t>
            </a:r>
          </a:p>
          <a:p>
            <a:r>
              <a:rPr lang="en-US" dirty="0"/>
              <a:t>SFS account ($100 per academic year)</a:t>
            </a:r>
          </a:p>
          <a:p>
            <a:r>
              <a:rPr lang="en-US" dirty="0"/>
              <a:t>NEA membership</a:t>
            </a:r>
          </a:p>
          <a:p>
            <a:pPr lvl="1"/>
            <a:r>
              <a:rPr lang="en-US" dirty="0"/>
              <a:t>Documentation sent to Cheryl</a:t>
            </a:r>
          </a:p>
          <a:p>
            <a:r>
              <a:rPr lang="en-US" dirty="0"/>
              <a:t>Readings (before first student teaching seminar): </a:t>
            </a:r>
          </a:p>
          <a:p>
            <a:pPr lvl="1"/>
            <a:r>
              <a:rPr lang="en-US" i="1" dirty="0"/>
              <a:t>Teach like a Pirate </a:t>
            </a:r>
            <a:r>
              <a:rPr lang="en-US" dirty="0"/>
              <a:t>by Dave Burgess</a:t>
            </a:r>
          </a:p>
          <a:p>
            <a:pPr lvl="1"/>
            <a:r>
              <a:rPr lang="en-US" i="1" dirty="0"/>
              <a:t>The First Days of School </a:t>
            </a:r>
            <a:r>
              <a:rPr lang="en-US" dirty="0"/>
              <a:t>by Wong and Wong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7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6BCE-05A9-47AA-A989-27BCA0042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teacher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789FA-6A74-4BD0-8ABD-5231C7F74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at any time to connect mentor </a:t>
            </a:r>
          </a:p>
          <a:p>
            <a:r>
              <a:rPr lang="en-US" dirty="0"/>
              <a:t>Welcome to attend training session</a:t>
            </a:r>
          </a:p>
          <a:p>
            <a:r>
              <a:rPr lang="en-US" dirty="0"/>
              <a:t>“Meet and greet with mentor teacher”:  July 28 at 3pm </a:t>
            </a:r>
          </a:p>
          <a:p>
            <a:r>
              <a:rPr lang="en-US" dirty="0"/>
              <a:t>Over zoom</a:t>
            </a:r>
          </a:p>
          <a:p>
            <a:r>
              <a:rPr lang="en-US" dirty="0"/>
              <a:t>Wayne township early one-on-one </a:t>
            </a:r>
          </a:p>
        </p:txBody>
      </p:sp>
    </p:spTree>
    <p:extLst>
      <p:ext uri="{BB962C8B-B14F-4D97-AF65-F5344CB8AC3E}">
        <p14:creationId xmlns:p14="http://schemas.microsoft.com/office/powerpoint/2010/main" val="280860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35D2-5064-4E40-8323-7EF2ABC7C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DPT 3: 90% effective ratings to pass to obtain licensure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E9D06-2D54-4227-9CAB-5AE0AA4C2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teaching evaluation</a:t>
            </a:r>
          </a:p>
          <a:p>
            <a:r>
              <a:rPr lang="en-US" dirty="0"/>
              <a:t>Unit plan</a:t>
            </a:r>
          </a:p>
          <a:p>
            <a:r>
              <a:rPr lang="en-US" dirty="0"/>
              <a:t>Assessment project/plan</a:t>
            </a:r>
          </a:p>
          <a:p>
            <a:r>
              <a:rPr lang="en-US" dirty="0"/>
              <a:t>DPT 3 reflective presentation</a:t>
            </a:r>
          </a:p>
          <a:p>
            <a:r>
              <a:rPr lang="en-US" dirty="0"/>
              <a:t>SPED:  portfolio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6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2768-B3F0-4B1B-B09A-938B41EA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Student teaching seminars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19240-9B2C-461D-A8BA-AE3C87111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Face to face format back on campus:  Required attendance</a:t>
            </a:r>
          </a:p>
          <a:p>
            <a:r>
              <a:rPr lang="en-US" dirty="0"/>
              <a:t>Topics on DPT 2 letters and by your requests:</a:t>
            </a:r>
          </a:p>
          <a:p>
            <a:r>
              <a:rPr lang="en-US" dirty="0"/>
              <a:t>All seminars 9 am-3 pm: </a:t>
            </a:r>
          </a:p>
          <a:p>
            <a:r>
              <a:rPr lang="en-US" dirty="0"/>
              <a:t>Dates: </a:t>
            </a:r>
          </a:p>
          <a:p>
            <a:pPr lvl="1"/>
            <a:r>
              <a:rPr lang="en-US" dirty="0"/>
              <a:t>Friday, August 6:  Classroom Management and working with your mentor; professional behavior</a:t>
            </a:r>
          </a:p>
          <a:p>
            <a:pPr lvl="1"/>
            <a:r>
              <a:rPr lang="en-US" dirty="0"/>
              <a:t>Monday, Sept 13: Overview of unit/assessment project; Higher order thinking; interactions with parents and colleagues; differentiation</a:t>
            </a:r>
          </a:p>
          <a:p>
            <a:pPr lvl="1"/>
            <a:r>
              <a:rPr lang="en-US"/>
              <a:t>Monday, Oct </a:t>
            </a:r>
            <a:r>
              <a:rPr lang="en-US" dirty="0"/>
              <a:t>4 : Suicide Prevention module discussion; data analysis; SEL</a:t>
            </a:r>
          </a:p>
          <a:p>
            <a:pPr lvl="1"/>
            <a:r>
              <a:rPr lang="en-US" dirty="0"/>
              <a:t>Nov  TBD: DPT 3 presentations (video) and panel question and answer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83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8941-A1E7-442E-B6A6-D87B0679A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Job: </a:t>
            </a:r>
            <a:br>
              <a:rPr lang="en-US" dirty="0"/>
            </a:br>
            <a:r>
              <a:rPr lang="en-US" dirty="0"/>
              <a:t>Top priority is student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7F0DB-BF49-428C-B256-3F541FE05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day- all day- to do your best in doing all the duties of your mentor teacher</a:t>
            </a:r>
          </a:p>
          <a:p>
            <a:r>
              <a:rPr lang="en-US" dirty="0"/>
              <a:t>This experience is what you make it! </a:t>
            </a:r>
          </a:p>
          <a:p>
            <a:r>
              <a:rPr lang="en-US" dirty="0"/>
              <a:t>Follow school schedule – </a:t>
            </a:r>
            <a:r>
              <a:rPr lang="en-US"/>
              <a:t>NOT Hanover</a:t>
            </a:r>
            <a:endParaRPr lang="en-US" dirty="0"/>
          </a:p>
          <a:p>
            <a:r>
              <a:rPr lang="en-US" dirty="0"/>
              <a:t>First and lasting impressions for your mentor teacher</a:t>
            </a:r>
          </a:p>
          <a:p>
            <a:pPr lvl="1"/>
            <a:r>
              <a:rPr lang="en-US" dirty="0"/>
              <a:t>Initiative </a:t>
            </a:r>
          </a:p>
          <a:p>
            <a:pPr lvl="1"/>
            <a:r>
              <a:rPr lang="en-US" dirty="0"/>
              <a:t>asking and using for advice/feedback to improve:  growth mindset for you (humbly)</a:t>
            </a:r>
          </a:p>
          <a:p>
            <a:pPr lvl="1"/>
            <a:r>
              <a:rPr lang="en-US" dirty="0"/>
              <a:t>Advance planning and preparation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Passion for teaching</a:t>
            </a:r>
          </a:p>
        </p:txBody>
      </p:sp>
    </p:spTree>
    <p:extLst>
      <p:ext uri="{BB962C8B-B14F-4D97-AF65-F5344CB8AC3E}">
        <p14:creationId xmlns:p14="http://schemas.microsoft.com/office/powerpoint/2010/main" val="246012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6247-A8BA-46FB-908E-A34BEFDA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format: Timeline based on candidate readiness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0A84-2B21-4C8C-88CF-17C242FD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Co-teaching model:  </a:t>
            </a:r>
            <a:r>
              <a:rPr lang="en-US" dirty="0"/>
              <a:t>NO LEGAL COVERAGE TO BE IN CLASSROOM FOR AN EXTENDED TIME BY SELF </a:t>
            </a:r>
          </a:p>
          <a:p>
            <a:r>
              <a:rPr lang="en-US" dirty="0"/>
              <a:t>Get involved starting first day</a:t>
            </a:r>
          </a:p>
          <a:p>
            <a:r>
              <a:rPr lang="en-US" dirty="0"/>
              <a:t>Target:  start teaching one subject (one activity) second week</a:t>
            </a:r>
          </a:p>
          <a:p>
            <a:r>
              <a:rPr lang="en-US" dirty="0"/>
              <a:t>Add one subject each week until have full teaching load; follow natural breaks (units, days off)</a:t>
            </a:r>
          </a:p>
          <a:p>
            <a:r>
              <a:rPr lang="en-US" dirty="0"/>
              <a:t>Full teaching load for at least 2-3 weeks (including time to teach unit) </a:t>
            </a:r>
          </a:p>
          <a:p>
            <a:r>
              <a:rPr lang="en-US" dirty="0"/>
              <a:t>Release subjects back to mentor </a:t>
            </a:r>
          </a:p>
          <a:p>
            <a:r>
              <a:rPr lang="en-US" dirty="0"/>
              <a:t>Last week or two of student teaching observe other teachers or network within school district</a:t>
            </a:r>
          </a:p>
          <a:p>
            <a:r>
              <a:rPr lang="en-US" dirty="0"/>
              <a:t>Extended time for SPED candidates (16-17 weeks- 10 weeks in gen ed and 6-7 weeks in SPED setting). </a:t>
            </a:r>
          </a:p>
        </p:txBody>
      </p:sp>
    </p:spTree>
    <p:extLst>
      <p:ext uri="{BB962C8B-B14F-4D97-AF65-F5344CB8AC3E}">
        <p14:creationId xmlns:p14="http://schemas.microsoft.com/office/powerpoint/2010/main" val="369127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D05C-2FAB-4AF1-938D-E7EEEBF57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35F91-F23A-4AB8-8202-351176D0E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care of yourself</a:t>
            </a:r>
          </a:p>
          <a:p>
            <a:r>
              <a:rPr lang="en-US" dirty="0"/>
              <a:t>NO personal days</a:t>
            </a:r>
          </a:p>
          <a:p>
            <a:pPr lvl="1"/>
            <a:r>
              <a:rPr lang="en-US" dirty="0"/>
              <a:t>If not feeling great (headache or tired) still go</a:t>
            </a:r>
          </a:p>
          <a:p>
            <a:pPr lvl="1"/>
            <a:r>
              <a:rPr lang="en-US" dirty="0"/>
              <a:t>If fever or truly ill, then stay home</a:t>
            </a:r>
          </a:p>
          <a:p>
            <a:pPr lvl="1"/>
            <a:r>
              <a:rPr lang="en-US" dirty="0"/>
              <a:t>Follow school guidelines for when to return</a:t>
            </a:r>
          </a:p>
          <a:p>
            <a:pPr lvl="1"/>
            <a:r>
              <a:rPr lang="en-US" dirty="0"/>
              <a:t>If extended illness, will ask for doctor’s note</a:t>
            </a:r>
          </a:p>
          <a:p>
            <a:pPr lvl="1"/>
            <a:r>
              <a:rPr lang="en-US" dirty="0"/>
              <a:t>If absent, then need to make substitute lesson plans, even if mentor is teaching</a:t>
            </a:r>
          </a:p>
          <a:p>
            <a:pPr lvl="1"/>
            <a:r>
              <a:rPr lang="en-US" dirty="0"/>
              <a:t>Emergency: notify absence by 6:30 am to mentor and to supervisor</a:t>
            </a:r>
          </a:p>
          <a:p>
            <a:pPr lvl="1"/>
            <a:r>
              <a:rPr lang="en-US" dirty="0"/>
              <a:t>Special circumstance:  advanced notification and approval by mentor and supervisor</a:t>
            </a:r>
          </a:p>
          <a:p>
            <a:pPr marL="5029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1302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219</TotalTime>
  <Words>746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Wingdings 2</vt:lpstr>
      <vt:lpstr>Frame</vt:lpstr>
      <vt:lpstr>Student teaching 2021-2022</vt:lpstr>
      <vt:lpstr>Start Dates</vt:lpstr>
      <vt:lpstr>Must be completed before you start: </vt:lpstr>
      <vt:lpstr>Mentor teacher training</vt:lpstr>
      <vt:lpstr>DPT 3: 90% effective ratings to pass to obtain licensure</vt:lpstr>
      <vt:lpstr> Student teaching seminars </vt:lpstr>
      <vt:lpstr>Your Job:  Top priority is student teaching</vt:lpstr>
      <vt:lpstr>General format: Timeline based on candidate readiness</vt:lpstr>
      <vt:lpstr>Attendance</vt:lpstr>
      <vt:lpstr>Always working ahead</vt:lpstr>
      <vt:lpstr>Weekly reflections</vt:lpstr>
      <vt:lpstr>Paperwork:  All on SFS</vt:lpstr>
      <vt:lpstr>Professionalism: no excuses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teaching 2021-2022</dc:title>
  <dc:creator>Deborah Hanson</dc:creator>
  <cp:lastModifiedBy>Cheryl Torline</cp:lastModifiedBy>
  <cp:revision>15</cp:revision>
  <dcterms:created xsi:type="dcterms:W3CDTF">2021-05-12T12:47:27Z</dcterms:created>
  <dcterms:modified xsi:type="dcterms:W3CDTF">2021-05-21T14:40:13Z</dcterms:modified>
</cp:coreProperties>
</file>