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41" r:id="rId1"/>
  </p:sldMasterIdLst>
  <p:notesMasterIdLst>
    <p:notesMasterId r:id="rId21"/>
  </p:notesMasterIdLst>
  <p:handoutMasterIdLst>
    <p:handoutMasterId r:id="rId22"/>
  </p:handoutMasterIdLst>
  <p:sldIdLst>
    <p:sldId id="306" r:id="rId2"/>
    <p:sldId id="287" r:id="rId3"/>
    <p:sldId id="286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</p:sldIdLst>
  <p:sldSz cx="9144000" cy="6858000" type="screen4x3"/>
  <p:notesSz cx="6858000" cy="9144000"/>
  <p:embeddedFontLst>
    <p:embeddedFont>
      <p:font typeface="Arial Black" pitchFamily="34" charset="0"/>
      <p:bold r:id="rId23"/>
    </p:embeddedFont>
    <p:embeddedFont>
      <p:font typeface="Franklin Gothic Book" pitchFamily="34" charset="0"/>
      <p:regular r:id="rId24"/>
      <p:italic r:id="rId25"/>
    </p:embeddedFont>
    <p:embeddedFont>
      <p:font typeface="Franklin Gothic Medium" pitchFamily="34" charset="0"/>
      <p:regular r:id="rId26"/>
      <p:italic r:id="rId27"/>
    </p:embeddedFont>
    <p:embeddedFont>
      <p:font typeface="Calibri" pitchFamily="34" charset="0"/>
      <p:regular r:id="rId28"/>
      <p:bold r:id="rId29"/>
      <p:italic r:id="rId30"/>
      <p:boldItalic r:id="rId3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74" d="100"/>
          <a:sy n="74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5F1C6-CCFD-45DC-969B-CB23C8CC0830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D32A6-F1C3-43C2-9BF1-82A0AE30D0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678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C2663-91B2-4638-87BC-01171D85B39F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13241-3C6C-474A-9E31-98C6C96A4F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090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82E8-9976-4AEE-936F-97578AD7732A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14D0-DF69-4A7A-932A-D75C9EDF5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82E8-9976-4AEE-936F-97578AD7732A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14D0-DF69-4A7A-932A-D75C9EDF5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FA48-CF81-40DD-843A-8A485DB3AABA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7F28A-EE3B-4479-9D49-0F40BC47A8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396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682E8-9976-4AEE-936F-97578AD7732A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314D0-DF69-4A7A-932A-D75C9EDF5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018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438400"/>
            <a:ext cx="6629400" cy="10668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rial Black" pitchFamily="34" charset="0"/>
              </a:rPr>
              <a:t>Alumni Resources</a:t>
            </a:r>
            <a:br>
              <a:rPr lang="en-US" sz="5400" dirty="0" smtClean="0">
                <a:latin typeface="Arial Black" pitchFamily="34" charset="0"/>
              </a:rPr>
            </a:br>
            <a:r>
              <a:rPr lang="en-US" sz="5400" dirty="0" smtClean="0">
                <a:latin typeface="Arial Black" pitchFamily="34" charset="0"/>
              </a:rPr>
              <a:t> for</a:t>
            </a:r>
            <a:r>
              <a:rPr lang="en-US" sz="5400" dirty="0">
                <a:latin typeface="Arial Black" pitchFamily="34" charset="0"/>
              </a:rPr>
              <a:t/>
            </a:r>
            <a:br>
              <a:rPr lang="en-US" sz="5400" dirty="0">
                <a:latin typeface="Arial Black" pitchFamily="34" charset="0"/>
              </a:rPr>
            </a:br>
            <a:r>
              <a:rPr lang="en-US" sz="5400" dirty="0" smtClean="0">
                <a:latin typeface="Arial Black" pitchFamily="34" charset="0"/>
              </a:rPr>
              <a:t> Hanover College</a:t>
            </a:r>
            <a:endParaRPr lang="en-US" sz="5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464403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Alumni of Note</a:t>
            </a:r>
            <a:endParaRPr lang="en-US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Dave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Chroback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’78, Midland, TX</a:t>
            </a:r>
          </a:p>
          <a:p>
            <a:pPr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Owner, Blackhawk Oil and Gas Corporation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Expert in finding oil and natural gas</a:t>
            </a:r>
          </a:p>
        </p:txBody>
      </p:sp>
    </p:spTree>
    <p:extLst>
      <p:ext uri="{BB962C8B-B14F-4D97-AF65-F5344CB8AC3E}">
        <p14:creationId xmlns:p14="http://schemas.microsoft.com/office/powerpoint/2010/main" xmlns="" val="27495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Alumni of Note</a:t>
            </a:r>
            <a:endParaRPr lang="en-U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Wendy Wagner ’82,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Cleveland, OH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Nationally-known tenured professor of Environmental Law at University of Texas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14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Alumni of Note</a:t>
            </a:r>
            <a:endParaRPr lang="en-U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Thom Mayer ’73,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Fairfax, VA 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Medical Director of the NFL Players Association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Command Physician at the Pentagon Rescue Operation on 9/11, coordinating all medical assets at the site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242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Alumni of Note</a:t>
            </a:r>
            <a:endParaRPr lang="en-US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Bill Bunch ’65,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Brooklyn, NY</a:t>
            </a:r>
          </a:p>
          <a:p>
            <a:pPr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Retired Senior United Nations Official in charge of conferences world-wide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0474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Alumni of Note</a:t>
            </a:r>
            <a:endParaRPr lang="en-U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Jim Green ’72,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Portola Valley, CA</a:t>
            </a:r>
          </a:p>
          <a:p>
            <a:pPr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Owner/CEO/entrepreneur in computer technology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3688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Alumni of Note</a:t>
            </a:r>
            <a:endParaRPr lang="en-U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Mike Pence ’81,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Indianapolis, IN</a:t>
            </a:r>
          </a:p>
          <a:p>
            <a:pPr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Governor of Indiana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9030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Alumni of Note</a:t>
            </a:r>
            <a:endParaRPr lang="en-U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Jennifer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Evins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’88,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Spartanburg, SC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President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and CEO of The Arts Partnership of Greater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Spartanburg, a conglomerate of 9 non-profit partners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5224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Alumni of Note</a:t>
            </a:r>
            <a:endParaRPr lang="en-US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S. Cole Duke ’98,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Flora, IL</a:t>
            </a:r>
          </a:p>
          <a:p>
            <a:pPr>
              <a:buNone/>
            </a:pP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Financial advisor and partner.  CEO of Duke Family Enterprises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7135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Alumni of Note</a:t>
            </a:r>
            <a:endParaRPr lang="en-U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Richard Burton ’73,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Coralville, IA</a:t>
            </a:r>
          </a:p>
          <a:p>
            <a:pPr>
              <a:buNone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Renowned oral and maxillofacial reconstructive surgeon. Travels world-wide performing pediatric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reconstructive facial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surgeries.</a:t>
            </a:r>
          </a:p>
        </p:txBody>
      </p:sp>
    </p:spTree>
    <p:extLst>
      <p:ext uri="{BB962C8B-B14F-4D97-AF65-F5344CB8AC3E}">
        <p14:creationId xmlns:p14="http://schemas.microsoft.com/office/powerpoint/2010/main" xmlns="" val="80937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Alumni of Note</a:t>
            </a:r>
            <a:endParaRPr lang="en-U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Dima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Elissa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’85,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Chicago, IL  </a:t>
            </a:r>
          </a:p>
          <a:p>
            <a:pPr>
              <a:buNone/>
            </a:pP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President/CEO of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VisualMedia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5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Alumni Statistics</a:t>
            </a:r>
            <a:br>
              <a:rPr lang="en-US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n-US" sz="2700" dirty="0" smtClean="0">
                <a:solidFill>
                  <a:schemeClr val="tx2"/>
                </a:solidFill>
                <a:latin typeface="Arial Black" pitchFamily="34" charset="0"/>
              </a:rPr>
              <a:t>(for whom we have current address/contact information)</a:t>
            </a:r>
            <a:endParaRPr lang="en-US" sz="27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Degreed alumni: 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10,495</a:t>
            </a:r>
          </a:p>
          <a:p>
            <a:pPr marL="0" indent="0"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Non-degreed:       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2,373</a:t>
            </a:r>
          </a:p>
          <a:p>
            <a:pPr marL="0" indent="0" algn="ctr">
              <a:buNone/>
            </a:pP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TOTAL: 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12,868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845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Arial Black" pitchFamily="34" charset="0"/>
              </a:rPr>
            </a:br>
            <a:endParaRPr lang="en-U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Degreed male:			5,034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Non-degreed male:		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1,114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TOTAL					6,148</a:t>
            </a: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Degreed female:		5,465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Non-degreed female:	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1,255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TOTAL					6,720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64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48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</a:br>
            <a:endParaRPr lang="en-US" sz="4000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Greek-affiliated, 8,480 (66%)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Alumni married to other alumni, 2,426 (19%)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Under 40 years of age, 4,124 (32%) 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With good email addresses, 7,105 (55%)</a:t>
            </a:r>
          </a:p>
          <a:p>
            <a:pP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958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latin typeface="Arial Black" pitchFamily="34" charset="0"/>
              </a:rPr>
            </a:br>
            <a:endParaRPr lang="en-U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382000" cy="4830763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# of alumni living in Jefferson Co.	474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# in Indianapolis		              	     2,398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# in Louisville		                   1,024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# in Cincinnati				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907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# living outside U.S.                        146	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12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Top 10 States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914400"/>
            <a:ext cx="7315200" cy="5257800"/>
          </a:xfrm>
        </p:spPr>
        <p:txBody>
          <a:bodyPr numCol="2">
            <a:noAutofit/>
          </a:bodyPr>
          <a:lstStyle/>
          <a:p>
            <a:pPr>
              <a:spcBef>
                <a:spcPts val="600"/>
              </a:spcBef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Indiana    5,146</a:t>
            </a:r>
          </a:p>
          <a:p>
            <a:pPr>
              <a:spcBef>
                <a:spcPts val="600"/>
              </a:spcBef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Kentucky 1,169</a:t>
            </a:r>
          </a:p>
          <a:p>
            <a:pPr>
              <a:spcBef>
                <a:spcPts val="600"/>
              </a:spcBef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Ohio        1,076  </a:t>
            </a:r>
          </a:p>
          <a:p>
            <a:pPr>
              <a:spcBef>
                <a:spcPts val="600"/>
              </a:spcBef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Florida       465</a:t>
            </a:r>
          </a:p>
          <a:p>
            <a:pPr>
              <a:spcBef>
                <a:spcPts val="600"/>
              </a:spcBef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Illinois        410</a:t>
            </a:r>
          </a:p>
          <a:p>
            <a:pPr>
              <a:spcBef>
                <a:spcPts val="600"/>
              </a:spcBef>
              <a:buNone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California   326</a:t>
            </a:r>
          </a:p>
          <a:p>
            <a:pPr>
              <a:spcBef>
                <a:spcPts val="600"/>
              </a:spcBef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Texas         232</a:t>
            </a:r>
          </a:p>
          <a:p>
            <a:pPr>
              <a:spcBef>
                <a:spcPts val="600"/>
              </a:spcBef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N. Carolina 191</a:t>
            </a:r>
          </a:p>
          <a:p>
            <a:pPr>
              <a:spcBef>
                <a:spcPts val="600"/>
              </a:spcBef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Michigan    184</a:t>
            </a:r>
          </a:p>
          <a:p>
            <a:pPr>
              <a:spcBef>
                <a:spcPts val="600"/>
              </a:spcBef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Virginia       183</a:t>
            </a: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918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Ten Majors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7620000" cy="4343400"/>
          </a:xfrm>
        </p:spPr>
        <p:txBody>
          <a:bodyPr numCol="2"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Bus. Admin. 1,736</a:t>
            </a:r>
          </a:p>
          <a:p>
            <a:pPr>
              <a:spcBef>
                <a:spcPts val="600"/>
              </a:spcBef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Psychology     855</a:t>
            </a:r>
          </a:p>
          <a:p>
            <a:pPr>
              <a:spcBef>
                <a:spcPts val="600"/>
              </a:spcBef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English	       843</a:t>
            </a:r>
          </a:p>
          <a:p>
            <a:pPr>
              <a:spcBef>
                <a:spcPts val="600"/>
              </a:spcBef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Elementary     759</a:t>
            </a:r>
          </a:p>
          <a:p>
            <a:pPr>
              <a:spcBef>
                <a:spcPts val="600"/>
              </a:spcBef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Biology           704</a:t>
            </a:r>
          </a:p>
          <a:p>
            <a:pPr>
              <a:spcBef>
                <a:spcPts val="600"/>
              </a:spcBef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Sociology	    	696</a:t>
            </a:r>
          </a:p>
          <a:p>
            <a:pPr>
              <a:spcBef>
                <a:spcPts val="600"/>
              </a:spcBef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History	    	637</a:t>
            </a:r>
          </a:p>
          <a:p>
            <a:pPr>
              <a:spcBef>
                <a:spcPts val="600"/>
              </a:spcBef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Comm.	        548</a:t>
            </a:r>
          </a:p>
          <a:p>
            <a:pPr>
              <a:spcBef>
                <a:spcPts val="600"/>
              </a:spcBef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Mathematics	484</a:t>
            </a:r>
          </a:p>
          <a:p>
            <a:pPr>
              <a:spcBef>
                <a:spcPts val="600"/>
              </a:spcBef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Chemistry		483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371600"/>
            <a:ext cx="8229600" cy="45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11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# of alumni in education		2,456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# in medical profession			1,198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# owner/president/CEO			   794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# in legal profession			   515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791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Alumni of Note</a:t>
            </a:r>
            <a:endParaRPr lang="en-US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Phil Chamberlin ’01,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Washington, D.C.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Research astrophysicist at NASA’s Goddard Space Flight Center in Greenbelt, Md.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Leading expert in how solar flares affect technology at Earth and Mars</a:t>
            </a:r>
          </a:p>
        </p:txBody>
      </p:sp>
    </p:spTree>
    <p:extLst>
      <p:ext uri="{BB962C8B-B14F-4D97-AF65-F5344CB8AC3E}">
        <p14:creationId xmlns:p14="http://schemas.microsoft.com/office/powerpoint/2010/main" xmlns="" val="38917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F67E.tmp">
  <a:themeElements>
    <a:clrScheme name="HC">
      <a:dk1>
        <a:srgbClr val="C00000"/>
      </a:dk1>
      <a:lt1>
        <a:sysClr val="window" lastClr="FFFFFF"/>
      </a:lt1>
      <a:dk2>
        <a:srgbClr val="C00000"/>
      </a:dk2>
      <a:lt2>
        <a:srgbClr val="FFFFFF"/>
      </a:lt2>
      <a:accent1>
        <a:srgbClr val="953734"/>
      </a:accent1>
      <a:accent2>
        <a:srgbClr val="953734"/>
      </a:accent2>
      <a:accent3>
        <a:srgbClr val="548DD4"/>
      </a:accent3>
      <a:accent4>
        <a:srgbClr val="548DD4"/>
      </a:accent4>
      <a:accent5>
        <a:srgbClr val="1F497D"/>
      </a:accent5>
      <a:accent6>
        <a:srgbClr val="1F497D"/>
      </a:accent6>
      <a:hlink>
        <a:srgbClr val="C00000"/>
      </a:hlink>
      <a:folHlink>
        <a:srgbClr val="C0000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pptF67E.tmp</Template>
  <TotalTime>1098</TotalTime>
  <Words>353</Words>
  <Application>Microsoft Office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Franklin Gothic Book</vt:lpstr>
      <vt:lpstr>Franklin Gothic Medium</vt:lpstr>
      <vt:lpstr>Calibri</vt:lpstr>
      <vt:lpstr>pptF67E.tmp</vt:lpstr>
      <vt:lpstr>Alumni Resources  for  Hanover College</vt:lpstr>
      <vt:lpstr> Alumni Statistics (for whom we have current address/contact information)</vt:lpstr>
      <vt:lpstr> </vt:lpstr>
      <vt:lpstr>  </vt:lpstr>
      <vt:lpstr> </vt:lpstr>
      <vt:lpstr>Top 10 States </vt:lpstr>
      <vt:lpstr>Top Ten Majors</vt:lpstr>
      <vt:lpstr>Slide 8</vt:lpstr>
      <vt:lpstr>Alumni of Note</vt:lpstr>
      <vt:lpstr>Alumni of Note</vt:lpstr>
      <vt:lpstr>Alumni of Note</vt:lpstr>
      <vt:lpstr>Alumni of Note</vt:lpstr>
      <vt:lpstr>Alumni of Note</vt:lpstr>
      <vt:lpstr>Alumni of Note</vt:lpstr>
      <vt:lpstr>Alumni of Note</vt:lpstr>
      <vt:lpstr>Alumni of Note</vt:lpstr>
      <vt:lpstr>Alumni of Note</vt:lpstr>
      <vt:lpstr>Alumni of Note</vt:lpstr>
      <vt:lpstr>Alumni of Note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Lackner</dc:creator>
  <cp:lastModifiedBy>willkay</cp:lastModifiedBy>
  <cp:revision>77</cp:revision>
  <cp:lastPrinted>2012-05-18T12:15:02Z</cp:lastPrinted>
  <dcterms:created xsi:type="dcterms:W3CDTF">2010-04-06T13:33:52Z</dcterms:created>
  <dcterms:modified xsi:type="dcterms:W3CDTF">2013-08-29T20:05:12Z</dcterms:modified>
</cp:coreProperties>
</file>